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6620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80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Subline/Referent/Datum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8481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81800" cy="44529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Headline, Frutiger LT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Bd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3432A0-F513-4930-BCD5-B4BD00DAAEF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28DD29-2A8B-4A4D-A7BC-8DCCFF50436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E97B0-79E4-4EE2-931A-53B30FA470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872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9120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75705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100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Headline, </a:t>
            </a:r>
            <a:r>
              <a:rPr lang="de-DE"/>
              <a:t>Frutiger Bd </a:t>
            </a:r>
            <a:r>
              <a:rPr lang="de-DE" dirty="0"/>
              <a:t>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err="1"/>
              <a:t>Com</a:t>
            </a:r>
            <a:r>
              <a:rPr lang="de-DE"/>
              <a:t> Lt </a:t>
            </a:r>
            <a:r>
              <a:rPr lang="de-DE" dirty="0"/>
              <a:t>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9C7DF2-26E3-41FC-BBA4-D04F3C8A789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2DDE9E-9713-44C6-8C76-61BAF975C2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6C6CE5-B69A-4AFB-BE84-FD1E0C2922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35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3281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355B916-F5BD-44FA-A46A-0DDC6C436E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78"/>
          <a:stretch/>
        </p:blipFill>
        <p:spPr>
          <a:xfrm>
            <a:off x="1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5B9307-B714-4F6E-A2FC-68DD27444F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0E546C-CA1A-4085-B98B-53E34E1FDA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55CE55-FB14-4252-8735-FF4916096C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78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7890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B89D7C3-6348-44ED-84FD-9C88687DD0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278"/>
          <a:stretch/>
        </p:blipFill>
        <p:spPr>
          <a:xfrm>
            <a:off x="0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065BA7-85F8-4EE9-B742-24693D51D8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A42444-18F6-4DEB-8F09-69EB8CDC5A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9E246-7B08-4017-9C02-690D308761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9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8308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2B98C0-CD3B-4858-9EBF-1ABA8A5F48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9339C1-56D0-4552-B568-77AAE6F881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5B5A5E-5260-4ADB-9A78-B7522733BF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436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9581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C97856-E56E-4A7B-9E6B-645BE57712D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7E4E3-ED26-4131-9FAE-8897857FA6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AB7EBF-0F2E-4271-97C4-6F0AE76E65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605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5400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5663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8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1625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CDA72C-07CE-4657-8099-B172E870DCF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D38EC9-DDD7-4F50-82AB-C2270DB307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64EA96-4C0A-4998-B81C-3BACDCEA4A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458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>
          <p15:clr>
            <a:srgbClr val="FBAE40"/>
          </p15:clr>
        </p15:guide>
        <p15:guide id="4" pos="1890">
          <p15:clr>
            <a:srgbClr val="FBAE40"/>
          </p15:clr>
        </p15:guide>
        <p15:guide id="5" pos="5541">
          <p15:clr>
            <a:srgbClr val="FBAE40"/>
          </p15:clr>
        </p15:guide>
        <p15:guide id="6" pos="579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0194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FAEF65E-2013-4B54-9E56-910C87DFA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75388" y="1"/>
            <a:ext cx="5916612" cy="6153149"/>
          </a:xfrm>
          <a:custGeom>
            <a:avLst/>
            <a:gdLst>
              <a:gd name="connsiteX0" fmla="*/ 0 w 5916612"/>
              <a:gd name="connsiteY0" fmla="*/ 0 h 6156325"/>
              <a:gd name="connsiteX1" fmla="*/ 5916612 w 5916612"/>
              <a:gd name="connsiteY1" fmla="*/ 0 h 6156325"/>
              <a:gd name="connsiteX2" fmla="*/ 5916612 w 5916612"/>
              <a:gd name="connsiteY2" fmla="*/ 6156325 h 6156325"/>
              <a:gd name="connsiteX3" fmla="*/ 0 w 5916612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612" h="6156325">
                <a:moveTo>
                  <a:pt x="0" y="0"/>
                </a:moveTo>
                <a:lnTo>
                  <a:pt x="5916612" y="0"/>
                </a:lnTo>
                <a:lnTo>
                  <a:pt x="5916612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02C48D-A93F-4C6A-B03C-EBD08B60F12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DEA1B9-B24B-4D57-B058-B115ADC06D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D781B2-9C61-4882-AD01-A0C987D5BED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390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284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C1AFAD-5D62-4BBC-A0F2-D7498EBFA1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220075" y="1"/>
            <a:ext cx="3971925" cy="6153149"/>
          </a:xfrm>
          <a:custGeom>
            <a:avLst/>
            <a:gdLst>
              <a:gd name="connsiteX0" fmla="*/ 0 w 3971925"/>
              <a:gd name="connsiteY0" fmla="*/ 0 h 6156325"/>
              <a:gd name="connsiteX1" fmla="*/ 3971925 w 3971925"/>
              <a:gd name="connsiteY1" fmla="*/ 0 h 6156325"/>
              <a:gd name="connsiteX2" fmla="*/ 3971925 w 3971925"/>
              <a:gd name="connsiteY2" fmla="*/ 6156325 h 6156325"/>
              <a:gd name="connsiteX3" fmla="*/ 0 w 3971925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6156325">
                <a:moveTo>
                  <a:pt x="0" y="0"/>
                </a:moveTo>
                <a:lnTo>
                  <a:pt x="3971925" y="0"/>
                </a:lnTo>
                <a:lnTo>
                  <a:pt x="3971925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A1C435-BE97-4ADF-8F14-C82E03EE03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A69639-E1C4-4FDB-A492-46962B10A5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B9FAE-D08C-4661-B176-A0EAA14283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047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144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580799-6CA8-4E79-B6A8-7CEC7DE6B3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FD07C3-3AC8-443B-9A9C-69C1442938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B76B4-FD05-4521-A9B8-94DCF2391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159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763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6622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40944-3B70-422E-9A83-B06079C22C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9EBAA3-4CD5-4D80-A5ED-62A7BAE0A9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1632C5-2A5E-486C-A005-3993C40F70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3397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3755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DB3F52-3132-4FCE-9245-400432785E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D269B-861C-4C29-9AA1-AC9F6193EF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AD6CBFC-7EA8-4A59-ADD7-332586C364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434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1068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C554D4-061E-46C5-92EC-EDBF599AFD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750D2F-7AC5-4879-8C19-DDC98EDCDE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97D65A9-86C3-4B8F-8904-153D2F8CAF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116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968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3744">
                <a:srgbClr val="00779A">
                  <a:lumMod val="100000"/>
                </a:srgbClr>
              </a:gs>
              <a:gs pos="0">
                <a:srgbClr val="014A6B"/>
              </a:gs>
              <a:gs pos="75000">
                <a:srgbClr val="4DC7D2">
                  <a:lumMod val="90000"/>
                  <a:lumOff val="10000"/>
                </a:srgbClr>
              </a:gs>
              <a:gs pos="100000">
                <a:srgbClr val="04B1AA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—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700213"/>
            <a:ext cx="5437187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95CE19-2635-48CD-86C5-A6711E8F240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87410-0067-43D6-9FB8-E4A3CFE662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4A690-2DD5-436A-A09D-218E639343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33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5766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/>
              <a:t>Zitat</a:t>
            </a:r>
            <a:endParaRPr lang="de-DE" dirty="0"/>
          </a:p>
          <a:p>
            <a:pPr lvl="1"/>
            <a:r>
              <a:rPr lang="de-DE"/>
              <a:t>Name des Autors</a:t>
            </a:r>
            <a:endParaRPr lang="de-DE" dirty="0"/>
          </a:p>
          <a:p>
            <a:pPr lvl="2"/>
            <a:r>
              <a:rPr lang="de-DE"/>
              <a:t>Position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/>
        </p:nvGrpSpPr>
        <p:grpSpPr>
          <a:xfrm>
            <a:off x="479425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19F7FF-9FD8-4FC6-AE77-A349B0ACD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3B70818-BA9A-4A9E-BB42-894CD16E6F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C8D05E3-CD28-43C1-A7F2-3AD6FBD49D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949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03688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8D4B216-A5F7-4214-889D-75DD098CB8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09"/>
          <a:stretch/>
        </p:blipFill>
        <p:spPr>
          <a:xfrm>
            <a:off x="1" y="-4763"/>
            <a:ext cx="12192000" cy="6157913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Zitat</a:t>
            </a:r>
            <a:endParaRPr lang="de-DE" dirty="0"/>
          </a:p>
          <a:p>
            <a:pPr lvl="1"/>
            <a:r>
              <a:rPr lang="de-DE"/>
              <a:t>Name des Autors</a:t>
            </a:r>
            <a:endParaRPr lang="de-DE" dirty="0"/>
          </a:p>
          <a:p>
            <a:pPr lvl="2"/>
            <a:r>
              <a:rPr lang="de-DE"/>
              <a:t>Position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/>
        </p:nvGrpSpPr>
        <p:grpSpPr>
          <a:xfrm>
            <a:off x="479425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47DF70-C076-4A26-9F94-6FA1181DF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784F8B-F977-42FC-A651-A02A01C602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0083F-34CE-4BF0-AB01-7CCA0176F2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45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682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Titel Vorname Name</a:t>
            </a:r>
            <a:endParaRPr lang="de-DE" dirty="0"/>
          </a:p>
          <a:p>
            <a:pPr lvl="2"/>
            <a:r>
              <a:rPr lang="de-DE"/>
              <a:t>Geschäftsbereich XXX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13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3232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Titel Vorname Name</a:t>
            </a:r>
            <a:endParaRPr lang="de-DE" dirty="0"/>
          </a:p>
          <a:p>
            <a:pPr lvl="2"/>
            <a:r>
              <a:rPr lang="de-DE"/>
              <a:t>Geschäftsbereich XXX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4880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233E68D-B08D-4763-8344-8324924426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Titel Vorname Name</a:t>
            </a:r>
            <a:endParaRPr lang="de-DE" dirty="0"/>
          </a:p>
          <a:p>
            <a:pPr lvl="2"/>
            <a:r>
              <a:rPr lang="de-DE"/>
              <a:t>Geschäftsbereich XXX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/>
              <a:t>Straße XY</a:t>
            </a:r>
            <a:endParaRPr lang="pt-BR" dirty="0"/>
          </a:p>
          <a:p>
            <a:pPr lvl="3"/>
            <a:r>
              <a:rPr lang="pt-BR"/>
              <a:t>12345 Stadt</a:t>
            </a:r>
            <a:endParaRPr lang="pt-BR" dirty="0"/>
          </a:p>
          <a:p>
            <a:pPr lvl="3"/>
            <a:r>
              <a:rPr lang="pt-BR" dirty="0"/>
              <a:t>www.fraunhofer.de</a:t>
            </a:r>
          </a:p>
        </p:txBody>
      </p:sp>
      <p:pic>
        <p:nvPicPr>
          <p:cNvPr id="7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2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9700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F17E90D-0C11-4C1A-9AB0-99DFB3D05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Vielen Dank für Ihre Aufmerksamkeit</a:t>
            </a:r>
            <a:endParaRPr lang="de-DE" dirty="0"/>
          </a:p>
          <a:p>
            <a:pPr lvl="1"/>
            <a:r>
              <a:rPr lang="de-DE" dirty="0"/>
              <a:t>—</a:t>
            </a:r>
          </a:p>
        </p:txBody>
      </p:sp>
      <p:pic>
        <p:nvPicPr>
          <p:cNvPr id="7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7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6666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340524"/>
            <a:ext cx="5916612" cy="264435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Subline/Referent/Datum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5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3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821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/>
              <a:t>Referenten</a:t>
            </a:r>
            <a:endParaRPr lang="de-DE" dirty="0"/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7875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3515"/>
            <a:ext cx="7824783" cy="250238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1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54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266910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Subline/Referent/Datum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58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5469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CA74BF2-60AE-432D-B809-6CE549DEA8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pic>
        <p:nvPicPr>
          <p:cNvPr id="6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8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0853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Subline/Referent/Datum</a:t>
            </a:r>
            <a:endParaRPr lang="de-DE" dirty="0"/>
          </a:p>
          <a:p>
            <a:pPr lvl="3"/>
            <a:r>
              <a:rPr lang="de-DE"/>
              <a:t>Referenten</a:t>
            </a:r>
            <a:endParaRPr lang="de-DE" dirty="0"/>
          </a:p>
        </p:txBody>
      </p:sp>
      <p:pic>
        <p:nvPicPr>
          <p:cNvPr id="7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9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4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314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BA1D15-0475-4B03-86A1-56C3D9C630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ECF15-13D4-44C4-B713-BCD347A79F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DBA688-BE97-41EF-8F34-A1FF74ABCB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isi_rgb_modul_send_de">
            <a:extLst>
              <a:ext uri="{FF2B5EF4-FFF2-40B4-BE49-F238E27FC236}">
                <a16:creationId xmlns:a16="http://schemas.microsoft.com/office/drawing/2014/main" id="{9E52BB4F-9154-4677-A766-12E9B073A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4129153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Folie" r:id="rId34" imgW="344" imgH="345" progId="TCLayout.ActiveDocument.1">
                  <p:embed/>
                </p:oleObj>
              </mc:Choice>
              <mc:Fallback>
                <p:oleObj name="think-cell Folie" r:id="rId3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Headline, Frutiger LT Com Bd, 24 pt, Kapiteltrenner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09947" y="6455836"/>
            <a:ext cx="864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F0EB19F2-9912-4A3A-ACAC-7C93CB49B865}" type="datetimeFigureOut">
              <a:rPr lang="de-DE" smtClean="0"/>
              <a:t>19.04.2023</a:t>
            </a:fld>
            <a:endParaRPr lang="de-DE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>
                <a:latin typeface="+mj-lt"/>
              </a:rPr>
              <a:t>Offen</a:t>
            </a:r>
            <a:endParaRPr lang="en-US" sz="800" b="1" dirty="0">
              <a:latin typeface="+mj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ED91C-7E81-4D59-8D3D-748F3728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843" y="6455835"/>
            <a:ext cx="408932" cy="123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2880160-D885-4A1C-9B3E-E7FD453FDF1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E4CF01-6D6F-4B29-B924-0F3D1CED79B9}"/>
              </a:ext>
            </a:extLst>
          </p:cNvPr>
          <p:cNvSpPr txBox="1"/>
          <p:nvPr/>
        </p:nvSpPr>
        <p:spPr>
          <a:xfrm>
            <a:off x="479425" y="6455836"/>
            <a:ext cx="2324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800"/>
              <a:t>Seite</a:t>
            </a:r>
            <a:endParaRPr lang="de-DE" sz="800" dirty="0"/>
          </a:p>
        </p:txBody>
      </p:sp>
      <p:pic>
        <p:nvPicPr>
          <p:cNvPr id="13" name="isi_rgb">
            <a:extLst>
              <a:ext uri="{FF2B5EF4-FFF2-40B4-BE49-F238E27FC236}">
                <a16:creationId xmlns:a16="http://schemas.microsoft.com/office/drawing/2014/main" id="{1C489BD1-033E-40FA-9E17-CC66E278A84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309226" y="6334126"/>
            <a:ext cx="1404000" cy="3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6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3770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-1" y="3164963"/>
            <a:ext cx="11712575" cy="2819912"/>
          </a:xfrm>
        </p:spPr>
        <p:txBody>
          <a:bodyPr/>
          <a:lstStyle/>
          <a:p>
            <a:r>
              <a:rPr lang="de-DE" b="1" dirty="0"/>
              <a:t>Industrielle Wärmewende in den BMWK Langfristszenarien</a:t>
            </a:r>
          </a:p>
          <a:p>
            <a:r>
              <a:rPr lang="de-DE" sz="1800" dirty="0"/>
              <a:t>Kurz-Einordnung der Ergebnisse </a:t>
            </a:r>
            <a:r>
              <a:rPr lang="de-DE" sz="1800" dirty="0" err="1"/>
              <a:t>derSoBio</a:t>
            </a:r>
            <a:r>
              <a:rPr lang="de-DE" sz="1800" dirty="0"/>
              <a:t>-Szenarien</a:t>
            </a:r>
          </a:p>
          <a:p>
            <a:r>
              <a:rPr lang="de-DE" sz="1800" dirty="0"/>
              <a:t>20.4.2023, online</a:t>
            </a:r>
          </a:p>
          <a:p>
            <a:endParaRPr lang="de-DE" sz="1800" dirty="0"/>
          </a:p>
          <a:p>
            <a:r>
              <a:rPr lang="de-DE" sz="1800" dirty="0"/>
              <a:t>Matthias Rehfeldt</a:t>
            </a:r>
          </a:p>
        </p:txBody>
      </p:sp>
    </p:spTree>
    <p:extLst>
      <p:ext uri="{BB962C8B-B14F-4D97-AF65-F5344CB8AC3E}">
        <p14:creationId xmlns:p14="http://schemas.microsoft.com/office/powerpoint/2010/main" val="104160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406265"/>
          </a:xfrm>
        </p:spPr>
        <p:txBody>
          <a:bodyPr/>
          <a:lstStyle/>
          <a:p>
            <a:r>
              <a:rPr lang="de-DE" dirty="0"/>
              <a:t>Ähnliche Bewertung von Potentialen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Langfristszenarien – Niedertemperatur [PJ]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0843"/>
          </a:xfrm>
        </p:spPr>
        <p:txBody>
          <a:bodyPr/>
          <a:lstStyle/>
          <a:p>
            <a:r>
              <a:rPr lang="de-DE" dirty="0" err="1"/>
              <a:t>SoBio</a:t>
            </a:r>
            <a:r>
              <a:rPr lang="de-DE" dirty="0"/>
              <a:t> – Niedertemperatur [PJ]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HT-Wärmepumpe erscheint als robuste Lösung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88" y="2439841"/>
            <a:ext cx="5184031" cy="29443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2" y="2439841"/>
            <a:ext cx="5771388" cy="325069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411894" y="3285067"/>
            <a:ext cx="284480" cy="1923626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BB0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971415" y="3664373"/>
            <a:ext cx="294533" cy="1393107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BB0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411894" y="5234632"/>
            <a:ext cx="284480" cy="149564"/>
          </a:xfrm>
          <a:prstGeom prst="rect">
            <a:avLst/>
          </a:prstGeom>
          <a:solidFill>
            <a:srgbClr val="179C7D">
              <a:alpha val="50000"/>
            </a:srgbClr>
          </a:solidFill>
          <a:ln w="28575">
            <a:solidFill>
              <a:srgbClr val="FDB91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0971415" y="3493610"/>
            <a:ext cx="284480" cy="149564"/>
          </a:xfrm>
          <a:prstGeom prst="rect">
            <a:avLst/>
          </a:prstGeom>
          <a:solidFill>
            <a:srgbClr val="179C7D">
              <a:alpha val="50000"/>
            </a:srgbClr>
          </a:solidFill>
          <a:ln w="28575">
            <a:solidFill>
              <a:srgbClr val="FDB91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14" idx="3"/>
            <a:endCxn id="16" idx="1"/>
          </p:cNvCxnSpPr>
          <p:nvPr/>
        </p:nvCxnSpPr>
        <p:spPr>
          <a:xfrm>
            <a:off x="5696374" y="4246880"/>
            <a:ext cx="5275041" cy="114047"/>
          </a:xfrm>
          <a:prstGeom prst="straightConnector1">
            <a:avLst/>
          </a:prstGeom>
          <a:ln w="38100">
            <a:solidFill>
              <a:srgbClr val="BB005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7" idx="3"/>
            <a:endCxn id="18" idx="1"/>
          </p:cNvCxnSpPr>
          <p:nvPr/>
        </p:nvCxnSpPr>
        <p:spPr>
          <a:xfrm flipV="1">
            <a:off x="5696374" y="3568392"/>
            <a:ext cx="5275041" cy="1741022"/>
          </a:xfrm>
          <a:prstGeom prst="straightConnector1">
            <a:avLst/>
          </a:prstGeom>
          <a:ln w="38100">
            <a:solidFill>
              <a:srgbClr val="FDB9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711843" y="6455835"/>
            <a:ext cx="408932" cy="123112"/>
          </a:xfrm>
        </p:spPr>
        <p:txBody>
          <a:bodyPr/>
          <a:lstStyle/>
          <a:p>
            <a:fld id="{ED7CD14F-9554-43FB-B58A-34A9BD28434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6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Unterschiedliche Bewertung von Potentialen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8168640" cy="4284662"/>
          </a:xfrm>
        </p:spPr>
        <p:txBody>
          <a:bodyPr/>
          <a:lstStyle/>
          <a:p>
            <a:r>
              <a:rPr lang="de-DE" dirty="0"/>
              <a:t>Langfristszenarien – Hochtemperatur [PJ]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" y="2453894"/>
            <a:ext cx="5752405" cy="3240000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635632" y="1700213"/>
            <a:ext cx="3145091" cy="270843"/>
          </a:xfrm>
        </p:spPr>
        <p:txBody>
          <a:bodyPr/>
          <a:lstStyle/>
          <a:p>
            <a:r>
              <a:rPr lang="de-DE" dirty="0" err="1"/>
              <a:t>SoBio</a:t>
            </a:r>
            <a:r>
              <a:rPr lang="de-DE" dirty="0"/>
              <a:t> – Hochtemperatur [PJ]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Elektrifizierung gegenüber Verfügbarkeit nachhaltiger Biomasse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18" y="2199607"/>
            <a:ext cx="3144905" cy="180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632" y="4228158"/>
            <a:ext cx="3145091" cy="18000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5411894" y="4732719"/>
            <a:ext cx="284480" cy="649522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BB00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993690" y="4431604"/>
            <a:ext cx="2174950" cy="1393107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l">
              <a:buClr>
                <a:schemeClr val="accent1"/>
              </a:buClr>
            </a:pPr>
            <a:r>
              <a:rPr lang="de-DE" sz="1000" b="1" dirty="0">
                <a:solidFill>
                  <a:schemeClr val="tx1"/>
                </a:solidFill>
              </a:rPr>
              <a:t>Elektrifizierungspotential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Sekundärstahl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Metallverarbeitung (Erwärmen, Wärmebehandlung, Schmelzen)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Teilweise Zementklinker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Glas, Keramik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Kunststoffverarbeitung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Grundstoffchemie</a:t>
            </a:r>
          </a:p>
        </p:txBody>
      </p:sp>
      <p:sp>
        <p:nvSpPr>
          <p:cNvPr id="19" name="Rechteck 18"/>
          <p:cNvSpPr/>
          <p:nvPr/>
        </p:nvSpPr>
        <p:spPr>
          <a:xfrm>
            <a:off x="5411894" y="3584665"/>
            <a:ext cx="284480" cy="114071"/>
          </a:xfrm>
          <a:prstGeom prst="rect">
            <a:avLst/>
          </a:prstGeom>
          <a:solidFill>
            <a:srgbClr val="179C7D">
              <a:alpha val="50000"/>
            </a:srgbClr>
          </a:solidFill>
          <a:ln w="28575">
            <a:solidFill>
              <a:srgbClr val="FDB91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1477769" y="2682240"/>
            <a:ext cx="284480" cy="1160304"/>
          </a:xfrm>
          <a:prstGeom prst="rect">
            <a:avLst/>
          </a:prstGeom>
          <a:solidFill>
            <a:srgbClr val="179C7D">
              <a:alpha val="50000"/>
            </a:srgbClr>
          </a:solidFill>
          <a:ln w="28575">
            <a:solidFill>
              <a:srgbClr val="FDB91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/>
          <p:cNvCxnSpPr>
            <a:stCxn id="17" idx="3"/>
          </p:cNvCxnSpPr>
          <p:nvPr/>
        </p:nvCxnSpPr>
        <p:spPr>
          <a:xfrm flipV="1">
            <a:off x="5696374" y="5054991"/>
            <a:ext cx="302342" cy="2489"/>
          </a:xfrm>
          <a:prstGeom prst="straightConnector1">
            <a:avLst/>
          </a:prstGeom>
          <a:ln w="38100">
            <a:solidFill>
              <a:srgbClr val="BB005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3"/>
            <a:endCxn id="42" idx="1"/>
          </p:cNvCxnSpPr>
          <p:nvPr/>
        </p:nvCxnSpPr>
        <p:spPr>
          <a:xfrm flipV="1">
            <a:off x="5696374" y="2579960"/>
            <a:ext cx="297316" cy="1061741"/>
          </a:xfrm>
          <a:prstGeom prst="straightConnector1">
            <a:avLst/>
          </a:prstGeom>
          <a:ln w="38100">
            <a:solidFill>
              <a:srgbClr val="FDB9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11477769" y="4905329"/>
            <a:ext cx="284480" cy="965766"/>
          </a:xfrm>
          <a:prstGeom prst="rect">
            <a:avLst/>
          </a:prstGeom>
          <a:solidFill>
            <a:srgbClr val="179C7D">
              <a:alpha val="50000"/>
            </a:srgbClr>
          </a:solidFill>
          <a:ln w="28575">
            <a:solidFill>
              <a:srgbClr val="FDB91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6" name="Gerade Verbindung mit Pfeil 35"/>
          <p:cNvCxnSpPr>
            <a:stCxn id="42" idx="3"/>
            <a:endCxn id="35" idx="1"/>
          </p:cNvCxnSpPr>
          <p:nvPr/>
        </p:nvCxnSpPr>
        <p:spPr>
          <a:xfrm>
            <a:off x="8168640" y="2579960"/>
            <a:ext cx="3309129" cy="2808252"/>
          </a:xfrm>
          <a:prstGeom prst="straightConnector1">
            <a:avLst/>
          </a:prstGeom>
          <a:ln w="38100">
            <a:solidFill>
              <a:srgbClr val="FDB9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5993690" y="1721026"/>
            <a:ext cx="2174950" cy="1717868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l">
              <a:buClr>
                <a:schemeClr val="accent1"/>
              </a:buClr>
            </a:pPr>
            <a:r>
              <a:rPr lang="de-DE" sz="1000" b="1" dirty="0">
                <a:solidFill>
                  <a:schemeClr val="tx1"/>
                </a:solidFill>
              </a:rPr>
              <a:t>Biomassepotential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Annahme: etwa 800PJ (</a:t>
            </a:r>
            <a:r>
              <a:rPr lang="de-DE" sz="1000">
                <a:solidFill>
                  <a:schemeClr val="tx1"/>
                </a:solidFill>
              </a:rPr>
              <a:t>gegenüber 600-1900 </a:t>
            </a:r>
            <a:r>
              <a:rPr lang="de-DE" sz="1000" dirty="0">
                <a:solidFill>
                  <a:schemeClr val="tx1"/>
                </a:solidFill>
              </a:rPr>
              <a:t>PJ in </a:t>
            </a:r>
            <a:r>
              <a:rPr lang="de-DE" sz="1000" dirty="0" err="1">
                <a:solidFill>
                  <a:schemeClr val="tx1"/>
                </a:solidFill>
              </a:rPr>
              <a:t>SoBio</a:t>
            </a:r>
            <a:r>
              <a:rPr lang="de-DE" sz="1000" dirty="0">
                <a:solidFill>
                  <a:schemeClr val="tx1"/>
                </a:solidFill>
              </a:rPr>
              <a:t>).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Vorrangig von Verkehr mit Bedarf an hoher Energiedichte (Kohlenwasserstoffe) genutzt.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Biogene Reststoffnutzung verbleibt in Industrie.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Papier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Holzverarbeitung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Mülleinsatz Klinker</a:t>
            </a:r>
          </a:p>
        </p:txBody>
      </p:sp>
      <p:cxnSp>
        <p:nvCxnSpPr>
          <p:cNvPr id="47" name="Gerade Verbindung mit Pfeil 46"/>
          <p:cNvCxnSpPr>
            <a:stCxn id="42" idx="3"/>
            <a:endCxn id="20" idx="1"/>
          </p:cNvCxnSpPr>
          <p:nvPr/>
        </p:nvCxnSpPr>
        <p:spPr>
          <a:xfrm>
            <a:off x="8168640" y="2579960"/>
            <a:ext cx="3309129" cy="682432"/>
          </a:xfrm>
          <a:prstGeom prst="straightConnector1">
            <a:avLst/>
          </a:prstGeom>
          <a:ln w="38100">
            <a:solidFill>
              <a:srgbClr val="FDB91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711843" y="6455835"/>
            <a:ext cx="408932" cy="123112"/>
          </a:xfrm>
        </p:spPr>
        <p:txBody>
          <a:bodyPr/>
          <a:lstStyle/>
          <a:p>
            <a:fld id="{ED7CD14F-9554-43FB-B58A-34A9BD284342}" type="slidenum">
              <a:rPr lang="de-DE" smtClean="0"/>
              <a:t>3</a:t>
            </a:fld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5993690" y="3459706"/>
            <a:ext cx="2174950" cy="980281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l">
              <a:buClr>
                <a:schemeClr val="accent1"/>
              </a:buClr>
            </a:pPr>
            <a:r>
              <a:rPr lang="de-DE" sz="1000" b="1" dirty="0">
                <a:solidFill>
                  <a:schemeClr val="tx1"/>
                </a:solidFill>
              </a:rPr>
              <a:t>Wasserstoff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Direktreduktion Roheisen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Nicht- oder schwer </a:t>
            </a:r>
            <a:r>
              <a:rPr lang="de-DE" sz="1000" dirty="0" err="1">
                <a:solidFill>
                  <a:schemeClr val="tx1"/>
                </a:solidFill>
              </a:rPr>
              <a:t>elektrifizierbare</a:t>
            </a:r>
            <a:r>
              <a:rPr lang="de-DE" sz="1000" dirty="0">
                <a:solidFill>
                  <a:schemeClr val="tx1"/>
                </a:solidFill>
              </a:rPr>
              <a:t> Industrieöfen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Wäre unter anderen Annahmen durch Biogene ersetzbar.</a:t>
            </a:r>
          </a:p>
        </p:txBody>
      </p:sp>
      <p:sp>
        <p:nvSpPr>
          <p:cNvPr id="29" name="Rechteck 28"/>
          <p:cNvSpPr/>
          <p:nvPr/>
        </p:nvSpPr>
        <p:spPr>
          <a:xfrm>
            <a:off x="5411894" y="3780914"/>
            <a:ext cx="284480" cy="922527"/>
          </a:xfrm>
          <a:prstGeom prst="rect">
            <a:avLst/>
          </a:prstGeom>
          <a:solidFill>
            <a:srgbClr val="179C7D">
              <a:alpha val="50000"/>
            </a:srgb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0" name="Gerade Verbindung mit Pfeil 29"/>
          <p:cNvCxnSpPr>
            <a:stCxn id="29" idx="3"/>
            <a:endCxn id="27" idx="1"/>
          </p:cNvCxnSpPr>
          <p:nvPr/>
        </p:nvCxnSpPr>
        <p:spPr>
          <a:xfrm flipV="1">
            <a:off x="5696374" y="3949847"/>
            <a:ext cx="297316" cy="292331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0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feil nach rechts 27"/>
          <p:cNvSpPr/>
          <p:nvPr/>
        </p:nvSpPr>
        <p:spPr bwMode="auto">
          <a:xfrm>
            <a:off x="1429635" y="5160228"/>
            <a:ext cx="4557991" cy="569294"/>
          </a:xfrm>
          <a:prstGeom prst="rightArrow">
            <a:avLst/>
          </a:prstGeo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vert="horz" lIns="486000" tIns="288000" rIns="288000" bIns="288000" numCol="1" spcCol="360000" rtlCol="0"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>
            <a:off x="1429635" y="3611721"/>
            <a:ext cx="4557992" cy="569294"/>
          </a:xfrm>
          <a:prstGeom prst="rightArrow">
            <a:avLst/>
          </a:prstGeo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vert="horz" lIns="486000" tIns="288000" rIns="288000" bIns="288000" numCol="1" spcCol="360000" rtlCol="0"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1429635" y="1962271"/>
            <a:ext cx="4557992" cy="569294"/>
          </a:xfrm>
          <a:prstGeom prst="rightArrow">
            <a:avLst/>
          </a:prstGeo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vert="horz" lIns="486000" tIns="288000" rIns="288000" bIns="288000" numCol="1" spcCol="360000" rtlCol="0"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406265"/>
          </a:xfrm>
        </p:spPr>
        <p:txBody>
          <a:bodyPr/>
          <a:lstStyle/>
          <a:p>
            <a:r>
              <a:rPr lang="de-DE" dirty="0"/>
              <a:t>Kontaktieren Sie mich mit Fragen, Anmerkungen und Diskussionsbedarf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8" y="1700213"/>
            <a:ext cx="5123960" cy="4284662"/>
          </a:xfrm>
          <a:prstGeom prst="rect">
            <a:avLst/>
          </a:prstGeom>
          <a:ln w="25400">
            <a:solidFill>
              <a:srgbClr val="4DC7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0" tIns="46797" rIns="0" bIns="46797" anchor="b" anchorCtr="0">
            <a:noAutofit/>
          </a:bodyPr>
          <a:lstStyle/>
          <a:p>
            <a:pPr>
              <a:spcAft>
                <a:spcPts val="300"/>
              </a:spcAft>
              <a:buClr>
                <a:schemeClr val="tx2"/>
              </a:buClr>
              <a:buSzPct val="100000"/>
            </a:pPr>
            <a:endParaRPr lang="de-DE" sz="140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519405" y="3896369"/>
            <a:ext cx="4636326" cy="1708120"/>
          </a:xfrm>
          <a:prstGeom prst="rect">
            <a:avLst/>
          </a:prstGeom>
          <a:gradFill flip="none" rotWithShape="1">
            <a:gsLst>
              <a:gs pos="34000">
                <a:srgbClr val="1E7992"/>
              </a:gs>
              <a:gs pos="0">
                <a:srgbClr val="014A6B"/>
              </a:gs>
              <a:gs pos="74000">
                <a:schemeClr val="accent5">
                  <a:lumMod val="90000"/>
                  <a:lumOff val="10000"/>
                </a:schemeClr>
              </a:gs>
              <a:gs pos="100000">
                <a:srgbClr val="09B2AC"/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vert="horz" lIns="486000" tIns="288000" rIns="288000" bIns="288000" numCol="1" spcCol="360000" rtlCol="0"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600744" y="3896368"/>
            <a:ext cx="1138589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72000" tIns="72000" rIns="72000" bIns="72000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Name: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600744" y="4303082"/>
            <a:ext cx="1138589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72000" tIns="72000" rIns="72000" bIns="72000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Abteilung: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6600744" y="4709797"/>
            <a:ext cx="1138589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72000" tIns="72000" rIns="72000" bIns="72000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Telefon: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6600744" y="5116510"/>
            <a:ext cx="1138589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72000" tIns="72000" rIns="72000" bIns="72000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Mail: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7739954" y="3896368"/>
            <a:ext cx="3334438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0" tIns="71995" rIns="71995" bIns="71995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Matthias Rehfeldt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7739954" y="4303082"/>
            <a:ext cx="3220510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0" tIns="71995" rIns="71995" bIns="71995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CCE, Geschäftsfeld Nachfrageanalysen und  -projektionen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7739954" y="4709797"/>
            <a:ext cx="3334438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0" tIns="71995" rIns="71995" bIns="71995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+49 721 6809-412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7739954" y="5116510"/>
            <a:ext cx="3334438" cy="40663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  <a:extLst/>
        </p:spPr>
        <p:txBody>
          <a:bodyPr lIns="0" tIns="71995" rIns="71995" bIns="71995" spcCol="0" rtlCol="0" anchor="ctr"/>
          <a:lstStyle/>
          <a:p>
            <a:r>
              <a:rPr lang="de-DE" sz="1200" b="1" dirty="0">
                <a:solidFill>
                  <a:schemeClr val="bg1"/>
                </a:solidFill>
                <a:latin typeface="+mn-lt"/>
              </a:rPr>
              <a:t>matthias.rehfeldt@isi.fraunhofer.de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29" y="2343806"/>
            <a:ext cx="3819731" cy="62832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7740127" y="2848013"/>
            <a:ext cx="3089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n-lt"/>
              </a:rPr>
              <a:t>http://www.forecast-model.eu/forecast-en/index.php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55326" y="1956695"/>
            <a:ext cx="1350001" cy="109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29635" y="5084875"/>
            <a:ext cx="2160000" cy="720000"/>
          </a:xfrm>
          <a:gradFill flip="none" rotWithShape="1">
            <a:gsLst>
              <a:gs pos="34000">
                <a:srgbClr val="1E7992"/>
              </a:gs>
              <a:gs pos="0">
                <a:srgbClr val="014A6B"/>
              </a:gs>
              <a:gs pos="74000">
                <a:schemeClr val="accent5">
                  <a:lumMod val="90000"/>
                  <a:lumOff val="10000"/>
                </a:schemeClr>
              </a:gs>
              <a:gs pos="100000">
                <a:srgbClr val="09B2AC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0" tIns="0" rIns="0" bIns="0" numCol="1" spcCol="360000" rtlCol="0">
            <a:no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Diskussionsbedarf?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29635" y="3536368"/>
            <a:ext cx="2160000" cy="720000"/>
          </a:xfrm>
          <a:gradFill flip="none" rotWithShape="1">
            <a:gsLst>
              <a:gs pos="34000">
                <a:srgbClr val="1E7992"/>
              </a:gs>
              <a:gs pos="0">
                <a:srgbClr val="014A6B"/>
              </a:gs>
              <a:gs pos="74000">
                <a:schemeClr val="accent5">
                  <a:lumMod val="90000"/>
                  <a:lumOff val="10000"/>
                </a:schemeClr>
              </a:gs>
              <a:gs pos="100000">
                <a:srgbClr val="09B2AC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0" tIns="0" rIns="0" bIns="0" numCol="1" spcCol="360000" rtlCol="0">
            <a:no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Anmerkungen?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29635" y="1882009"/>
            <a:ext cx="2160000" cy="720000"/>
          </a:xfrm>
          <a:gradFill flip="none" rotWithShape="1">
            <a:gsLst>
              <a:gs pos="34000">
                <a:srgbClr val="1E7992"/>
              </a:gs>
              <a:gs pos="0">
                <a:srgbClr val="014A6B"/>
              </a:gs>
              <a:gs pos="74000">
                <a:schemeClr val="accent5">
                  <a:lumMod val="90000"/>
                  <a:lumOff val="10000"/>
                </a:schemeClr>
              </a:gs>
              <a:gs pos="100000">
                <a:srgbClr val="09B2AC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0" tIns="0" rIns="0" bIns="0" numCol="1" spcCol="360000" rtlCol="0">
            <a:no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Fragen?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D7CD14F-9554-43FB-B58A-34A9BD28434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665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_Fraunhofer_Master_16-9_ISI_DE_intern.potx" id="{FC4FCE53-F096-4CDC-B822-D1D2078FA4C2}" vid="{F387F0D2-2C20-41C1-8301-A591D0CDFD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PP_Fraunhofer_Master_16-9_ISI_DE_offen</Template>
  <TotalTime>0</TotalTime>
  <Words>186</Words>
  <Application>Microsoft Office PowerPoint</Application>
  <PresentationFormat>Breitbild</PresentationFormat>
  <Paragraphs>50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Frutiger LT Com 45 Light</vt:lpstr>
      <vt:lpstr>Frutiger LT Com 65 Bold</vt:lpstr>
      <vt:lpstr>Frutiger LT Com 75 Black</vt:lpstr>
      <vt:lpstr>Wingdings</vt:lpstr>
      <vt:lpstr>Fraunhofer_Master_16-9</vt:lpstr>
      <vt:lpstr>think-cell Folie</vt:lpstr>
      <vt:lpstr>PowerPoint-Präsentation</vt:lpstr>
      <vt:lpstr>Ähnliche Bewertung von Potentialen</vt:lpstr>
      <vt:lpstr>Unterschiedliche Bewertung von Potentialen</vt:lpstr>
      <vt:lpstr>Kontaktieren Sie mich mit Fragen, Anmerkungen und Diskussionsbedarf</vt:lpstr>
    </vt:vector>
  </TitlesOfParts>
  <Company>Fraunhofer 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Rehfeldt, Matthias</dc:creator>
  <cp:lastModifiedBy>Meisel, Kathleen</cp:lastModifiedBy>
  <cp:revision>8</cp:revision>
  <dcterms:created xsi:type="dcterms:W3CDTF">2023-04-18T09:49:52Z</dcterms:created>
  <dcterms:modified xsi:type="dcterms:W3CDTF">2023-04-19T11:55:09Z</dcterms:modified>
</cp:coreProperties>
</file>